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148" r:id="rId3"/>
    <p:sldId id="289" r:id="rId4"/>
    <p:sldId id="2154" r:id="rId5"/>
    <p:sldId id="2149" r:id="rId6"/>
    <p:sldId id="2150" r:id="rId7"/>
    <p:sldId id="2151" r:id="rId8"/>
    <p:sldId id="259" r:id="rId9"/>
    <p:sldId id="2155" r:id="rId10"/>
    <p:sldId id="258" r:id="rId11"/>
    <p:sldId id="261" r:id="rId12"/>
    <p:sldId id="260" r:id="rId13"/>
    <p:sldId id="262" r:id="rId14"/>
    <p:sldId id="263" r:id="rId15"/>
    <p:sldId id="266" r:id="rId16"/>
    <p:sldId id="2156" r:id="rId17"/>
    <p:sldId id="267" r:id="rId18"/>
    <p:sldId id="268" r:id="rId19"/>
    <p:sldId id="2157" r:id="rId20"/>
    <p:sldId id="273" r:id="rId21"/>
    <p:sldId id="274" r:id="rId22"/>
    <p:sldId id="269" r:id="rId23"/>
    <p:sldId id="270" r:id="rId24"/>
    <p:sldId id="271" r:id="rId25"/>
    <p:sldId id="276" r:id="rId26"/>
    <p:sldId id="278" r:id="rId27"/>
    <p:sldId id="280" r:id="rId28"/>
    <p:sldId id="282" r:id="rId29"/>
    <p:sldId id="283" r:id="rId30"/>
    <p:sldId id="2158" r:id="rId31"/>
    <p:sldId id="287" r:id="rId32"/>
    <p:sldId id="2159" r:id="rId33"/>
    <p:sldId id="2160" r:id="rId34"/>
    <p:sldId id="216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2"/>
  </p:normalViewPr>
  <p:slideViewPr>
    <p:cSldViewPr snapToGrid="0" snapToObjects="1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DACA1-7374-3D4D-8DD1-C5AA8ED0A6B1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6ED6-972C-9045-93AF-3AED8D3FEB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96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5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25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95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 sz="1100" dirty="0"/>
              <a:t>业务理解（背景趋势、需求痛点、目标（分阶段写清楚））</a:t>
            </a:r>
            <a:endParaRPr lang="en-US" altLang="zh-CN" sz="1100" dirty="0"/>
          </a:p>
          <a:p>
            <a:r>
              <a:rPr lang="zh-CN" altLang="en-US" sz="1100" dirty="0"/>
              <a:t>解决方案（针对各个痛点提出应用场景，及实现方式，引出优化建议；  总结整体技术路线、数据框架   ）</a:t>
            </a:r>
            <a:endParaRPr lang="en-US" altLang="zh-CN" sz="1100" dirty="0"/>
          </a:p>
          <a:p>
            <a:r>
              <a:rPr lang="zh-CN" altLang="en-US" sz="1100" dirty="0"/>
              <a:t>工作进展（本项目组工作开展情况，组织、分工、计划）</a:t>
            </a:r>
            <a:endParaRPr lang="en-US" altLang="zh-CN" sz="1100" dirty="0"/>
          </a:p>
          <a:p>
            <a:r>
              <a:rPr lang="zh-CN" altLang="en-US" sz="1100" dirty="0"/>
              <a:t>建设收益（针对场景总结建设收益）</a:t>
            </a:r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9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6ED6-972C-9045-93AF-3AED8D3FEB2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38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5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sz="1100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B7AEEC-A2B3-40D7-9DF2-76A18BE613E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E9422-B31A-C041-B2BA-59CC77050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99F380-BBE8-4543-A72B-17CD5B2A6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0CF64-FA66-9141-A00A-476DFA99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1279E-E04A-0740-90E3-45847606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8F538-6011-B34B-8FF1-97204829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10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6276E-6650-B041-8FB0-81E32445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73F920-D339-9549-A748-864892BBD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BC990-F5FA-F243-8EC8-809D2235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A47DA9-9CD7-5748-9FE3-5D1B1F89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51EF8-E5D7-0A4A-B675-88AB0EFA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52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DA6094-5F6E-C94B-BD93-F331C43E9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33A6D2-9063-4145-B96E-136492239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027DB-82A8-6A46-819B-5E46A9A5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9B4963-30AB-EE46-BD7F-5C99C95F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6A867-6E13-AF42-A226-03F4EFC8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90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SLIDEtoME\TP模板\新建文件夹 (16)\bg1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9412"/>
          <a:stretch>
            <a:fillRect/>
          </a:stretch>
        </p:blipFill>
        <p:spPr bwMode="auto">
          <a:xfrm>
            <a:off x="0" y="1005923"/>
            <a:ext cx="12192000" cy="5852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6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CA13B-59D9-C84E-A85E-7665A6E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0AE85-0919-F749-B443-35C46C54C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B31D3A-D27B-3340-ABDF-04463C9E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CBB71-D8B0-B347-BC33-3D2CBE97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8B98A-D6D2-A14A-894F-ACC5A97B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97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73BAD-830A-9A4E-878B-79A52F9F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EBA9B2-DBDA-F143-BB94-F48D19DA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D712E-2B9F-F148-825F-66D1092D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18BCE-338D-A741-825C-69E54D5CB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112792-DFEF-FC47-9D1A-0F09DE6F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72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C11CB-FAD0-F942-90B6-351E4725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246B4-CE7C-CB44-A72A-3E06DB539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C5F02D-1B91-E54F-BBC4-561E1C45B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C42FA5-DACE-8B44-9F69-DC12800F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A7CF3-7C9F-2F49-8579-F82E02D8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5D07E-973C-394E-9158-D9A15380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96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0FD0F-7742-534E-8F6D-D90F415A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B7A93-C3B4-284C-AB51-5E991BEB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45A3FE-351B-AB4B-B0C4-A4831E10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6EBF69-3F47-DC48-8356-66D058DEE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CC6F97-6AB4-4645-814D-4833BE193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EBA8DF-3D9D-5541-BB25-B9AE0DDF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FDA998-6078-844F-93C0-38D9B355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6655CB-92FA-3D40-9651-80B533F0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2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3B74D-D192-344D-8D0A-6F9A1EBA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3EF600-699D-9D4F-928C-3AA0A465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D77375-7E9B-9B43-9629-23D9E295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8BCB1-ACB0-4747-9172-31C84DE2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41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DF0A06-31DC-0B4B-B56B-730B94EB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E1FE1A-C94F-374E-BD62-E5FB4DDE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C8391D-D6DF-EB43-AF01-5D40AE0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30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00CC3-CD0F-6D4D-B36B-E9BE290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E9726-E4C7-A844-A703-293BE6EB5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101A2-2223-1844-A4A7-70B4D62CF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E27B1F-692E-E147-BD76-A7254622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67758F-377C-3A47-B74F-47DC45BC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660F6B-46ED-7A44-ABD5-9CE001C7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3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C8DA2-5ECF-B343-B431-D1854E463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F8F3FC-7D36-C847-81DF-E1E5B8804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1DFD79-BC5E-584C-9E36-F9294F3CD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060DBC-8307-9B44-8B31-CD143701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14887E-C3E1-0D43-BEC4-A52BCC9E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4858D2-0567-9B47-AC94-AA6B565A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49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3B327F-B098-8A4C-88BD-352AEDA3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0054A1-7368-4744-8F21-EFB8D595A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CF6A2-DCBA-A24C-8A21-4CD79308A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29257-9C81-5344-B812-F53F7B58A489}" type="datetimeFigureOut">
              <a:rPr kumimoji="1" lang="zh-CN" altLang="en-US" smtClean="0"/>
              <a:t>2020/9/10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F6C85-2485-4D4F-ABD7-CA198B0AF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7E774-FA8F-0B46-9E11-26535469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55028-5F41-B447-94A1-1B59981BC4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40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sresearch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image" Target="../media/image2.tiff"/><Relationship Id="rId1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reeof123/liquid-voting/tree/master/ether-eva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11.0877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988D8-941F-564E-9690-C5FB3E65C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9" y="1122363"/>
            <a:ext cx="10861964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 Algorithm for Liquid Democracy Problem on Blockchain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B308A8-6201-B640-881C-4105493D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669" y="365290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kumimoji="1" lang="en-US" altLang="zh-CN" b="1" dirty="0"/>
              <a:t>Xuepeng Fan</a:t>
            </a:r>
            <a:r>
              <a:rPr kumimoji="1" lang="en-US" altLang="zh-CN" baseline="30000" dirty="0"/>
              <a:t>+</a:t>
            </a:r>
            <a:r>
              <a:rPr kumimoji="1" lang="en-US" altLang="zh-CN" dirty="0"/>
              <a:t>, Peng Li</a:t>
            </a:r>
            <a:r>
              <a:rPr kumimoji="1" lang="en-US" altLang="zh-CN" baseline="30000" dirty="0"/>
              <a:t>*</a:t>
            </a:r>
            <a:r>
              <a:rPr kumimoji="1" lang="en-US" altLang="zh-CN" dirty="0"/>
              <a:t>, Yulong Zeng</a:t>
            </a:r>
            <a:r>
              <a:rPr kumimoji="1" lang="en-US" altLang="zh-CN" baseline="30000" dirty="0"/>
              <a:t>+</a:t>
            </a:r>
            <a:r>
              <a:rPr kumimoji="1" lang="en-US" altLang="zh-CN" dirty="0"/>
              <a:t>, Xiaoping Zhou</a:t>
            </a:r>
            <a:r>
              <a:rPr kumimoji="1" lang="en-US" altLang="zh-CN" baseline="30000" dirty="0"/>
              <a:t>*</a:t>
            </a:r>
          </a:p>
          <a:p>
            <a:endParaRPr kumimoji="1" lang="en-US" altLang="zh-CN" dirty="0"/>
          </a:p>
          <a:p>
            <a:r>
              <a:rPr kumimoji="1" lang="en-US" altLang="zh-CN" baseline="30000" dirty="0"/>
              <a:t>+</a:t>
            </a:r>
            <a:r>
              <a:rPr kumimoji="1" lang="en-US" altLang="zh-CN" dirty="0"/>
              <a:t>Autonomous System Research</a:t>
            </a:r>
          </a:p>
          <a:p>
            <a:r>
              <a:rPr kumimoji="1" lang="en-US" altLang="zh-CN" baseline="30000" dirty="0"/>
              <a:t>*</a:t>
            </a:r>
            <a:r>
              <a:rPr kumimoji="1" lang="en-US" altLang="zh-CN" dirty="0"/>
              <a:t> The University of Aizu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7405CE-22D5-E746-8FF4-D04A744241CF}"/>
              </a:ext>
            </a:extLst>
          </p:cNvPr>
          <p:cNvSpPr/>
          <p:nvPr/>
        </p:nvSpPr>
        <p:spPr>
          <a:xfrm>
            <a:off x="4947575" y="6481431"/>
            <a:ext cx="2278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https://asresearch.io/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4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select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proxy for his vote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(direct)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Whenever a delegate votes to a candidate,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his delegators’ (including multi-level) voting powers are also cast to that candidate.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delegator dislikes the way in which the proxy voted, they can either vote themselves or pick another delegate for the next vote.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D7F71-EFA8-374C-A356-7BFB6598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994" y="1839912"/>
            <a:ext cx="4923718" cy="30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6DB91-E989-714E-AE2D-62FB217D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BA7FF-7808-254B-AA59-58095CFE8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06" y="1690688"/>
            <a:ext cx="6491288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become expert 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a friend who knows more.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opinion of a trusted expert.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direct democracy may work for a small group...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democracy allows voters to delegate to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representatives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areas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health issues to my doctor friend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 technology issues to geek friend 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9FA047-F0DD-C942-9A9A-7C40A12D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488" y="3073649"/>
            <a:ext cx="4581525" cy="32382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E82F3D-D375-D44C-A80C-ED17E1E1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365125"/>
            <a:ext cx="3402000" cy="2400300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5E6F2EC1-C2C6-A440-A6C7-037130A26EA7}"/>
              </a:ext>
            </a:extLst>
          </p:cNvPr>
          <p:cNvSpPr/>
          <p:nvPr/>
        </p:nvSpPr>
        <p:spPr>
          <a:xfrm>
            <a:off x="9429750" y="2700338"/>
            <a:ext cx="557213" cy="48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38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42F40-0537-C248-81F4-3A65AA6F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6D00B-780B-104C-8C49-73B9B3A5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</a:p>
        </p:txBody>
      </p:sp>
      <p:pic>
        <p:nvPicPr>
          <p:cNvPr id="2051" name="Picture 3" descr="page11image43968256">
            <a:extLst>
              <a:ext uri="{FF2B5EF4-FFF2-40B4-BE49-F238E27FC236}">
                <a16:creationId xmlns:a16="http://schemas.microsoft.com/office/drawing/2014/main" id="{07518BC3-79B3-9F46-AD89-1C2A48DA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187575"/>
            <a:ext cx="53848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956B81-3719-1746-9846-80728DD1E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1" y="2187575"/>
            <a:ext cx="6680200" cy="4305300"/>
          </a:xfrm>
          <a:prstGeom prst="rect">
            <a:avLst/>
          </a:prstGeom>
        </p:spPr>
      </p:pic>
      <p:pic>
        <p:nvPicPr>
          <p:cNvPr id="2049" name="Picture 1" descr="page7image43814144">
            <a:extLst>
              <a:ext uri="{FF2B5EF4-FFF2-40B4-BE49-F238E27FC236}">
                <a16:creationId xmlns:a16="http://schemas.microsoft.com/office/drawing/2014/main" id="{B8C2DA96-83A1-F745-89C2-1B9234A9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846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274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9475-5EFB-5E4F-8C89-A036BDF5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61DE0-6FC7-D147-A013-EFECACC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908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and immutable public ledger 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instruction of smart contracts consumes gas,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Block_gas_limit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5D067-6FFE-A549-AD49-96D1B932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49" y="4926131"/>
            <a:ext cx="7116763" cy="17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CF7A7-BA2C-BC45-B6C3-4153F2EA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FE493-E7BE-8244-9BA4-DB361D8C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3" y="1687513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need: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decreased: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078C4-0BCA-A94E-AAD8-D35C7B39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21" y="1674813"/>
            <a:ext cx="5455016" cy="4575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21A215-220A-DB49-991A-B45E938D91E4}"/>
              </a:ext>
            </a:extLst>
          </p:cNvPr>
          <p:cNvSpPr txBox="1"/>
          <p:nvPr/>
        </p:nvSpPr>
        <p:spPr>
          <a:xfrm>
            <a:off x="347663" y="5047346"/>
            <a:ext cx="6079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traversal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→ 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n&lt;1000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98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F6A2E-EB30-6E49-8825-1FFB2855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C9CBE-3100-DD44-9A5B-4D59410C5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9E08D-DEE5-2C42-BA99-7BB691E6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1263650"/>
            <a:ext cx="5575300" cy="4330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1B9409-9152-BB47-B378-5238002A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3" y="4311649"/>
            <a:ext cx="5529910" cy="18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1541" y="3606501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30521" y="2573459"/>
            <a:ext cx="7667662" cy="662940"/>
            <a:chOff x="3819" y="1279"/>
            <a:chExt cx="6236" cy="783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79"/>
              <a:ext cx="1207" cy="783"/>
              <a:chOff x="1643207" y="2720516"/>
              <a:chExt cx="766599" cy="79046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506" y="2722182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07" y="2777824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70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FB7BC-8144-1F44-8D43-9F801D5A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358F0-479C-AA40-8413-23724141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1,2,.,..n,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arbitrarily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democracy.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3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46163-ED76-A349-80BA-591F9186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0C538-1924-B840-8EAB-B71375CDB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Turing-Complete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programming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language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Finite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time,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infinite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</a:p>
              <a:p>
                <a:pPr lvl="1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Implemented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EVM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Restricted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gas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</a:t>
                </a:r>
              </a:p>
              <a:p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On-chain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contract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cloud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0C538-1924-B840-8EAB-B71375CDB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047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FF33C-8E50-AE43-8D6D-F57485D8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Process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C52B4-1392-B34F-AB20-B396624DE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8975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creators generate Merkle tree and save the Merkle root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onchain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voting.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voter get his voting info, like voting power, and other meta info, and also a Merkle proof for the voting info.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voting contract will check each ballot and do the self-tallying.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1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1623857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9374" y="701637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67527" y="2546215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67527" y="3553289"/>
            <a:ext cx="7667662" cy="662093"/>
            <a:chOff x="3819" y="1282"/>
            <a:chExt cx="6236" cy="782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71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F4840-4B83-9340-8137-9AD30F59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9F29A-84FC-CD42-9F1E-749B71416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“lost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(LVP)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power=total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power-LVP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nobody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2,3,4’s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LVP-11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vote+22</a:t>
            </a:r>
            <a:r>
              <a:rPr kumimoji="1" lang="en-US" altLang="zh-CN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(3+…+8-11)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LVP-22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nodes’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voted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(NVP)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should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F8AECF-0798-FF4F-A8CE-A4ABACD3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0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9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95685-6B7A-F641-863D-303C9A00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D793A-62F7-7346-87E6-465FA7F46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1 2 3 4 5 6 6 5 4 7 8 8 7 3 2 9 10 10 11 11 12 12 9 1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Off-chain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of the bracket sequence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/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AB06EA-02E0-CF46-B105-D4879E75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0"/>
            <a:ext cx="5072063" cy="39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4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A937D-4D5B-D94A-BC0F-72DE230B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Merkel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F52DC-E64D-7648-A873-28A7B05B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8" y="1839913"/>
            <a:ext cx="5613827" cy="435133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h()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Cryptographically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(path):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brother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,h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518AAD-7A70-414F-A647-4ECBA433474D}"/>
              </a:ext>
            </a:extLst>
          </p:cNvPr>
          <p:cNvSpPr/>
          <p:nvPr/>
        </p:nvSpPr>
        <p:spPr>
          <a:xfrm>
            <a:off x="486653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r>
              <a:rPr kumimoji="1" lang="en-US" altLang="zh-CN" baseline="-25000" dirty="0"/>
              <a:t>A</a:t>
            </a:r>
            <a:endParaRPr kumimoji="1" lang="zh-CN" altLang="en-US" baseline="-25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48A886-06B6-0045-AEBE-355CE23E3017}"/>
              </a:ext>
            </a:extLst>
          </p:cNvPr>
          <p:cNvSpPr/>
          <p:nvPr/>
        </p:nvSpPr>
        <p:spPr>
          <a:xfrm>
            <a:off x="6733432" y="5052060"/>
            <a:ext cx="1051560" cy="594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r>
              <a:rPr kumimoji="1" lang="en-US" altLang="zh-CN" baseline="-25000" dirty="0"/>
              <a:t>B</a:t>
            </a:r>
            <a:endParaRPr kumimoji="1" lang="zh-CN" altLang="en-US" baseline="-25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EE31CD-1044-AE46-963D-4C24E1A21D97}"/>
              </a:ext>
            </a:extLst>
          </p:cNvPr>
          <p:cNvSpPr/>
          <p:nvPr/>
        </p:nvSpPr>
        <p:spPr>
          <a:xfrm>
            <a:off x="880226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</a:t>
            </a:r>
            <a:endParaRPr kumimoji="1" lang="zh-CN" altLang="en-US" baseline="-25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08B3E9-45A3-DB4E-9937-097D3AE56F64}"/>
              </a:ext>
            </a:extLst>
          </p:cNvPr>
          <p:cNvSpPr/>
          <p:nvPr/>
        </p:nvSpPr>
        <p:spPr>
          <a:xfrm>
            <a:off x="11111122" y="5052060"/>
            <a:ext cx="1051560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D</a:t>
            </a:r>
            <a:endParaRPr kumimoji="1" lang="zh-CN" altLang="en-US" baseline="-25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05D5A7-BE03-2A46-A996-13383DD767EF}"/>
              </a:ext>
            </a:extLst>
          </p:cNvPr>
          <p:cNvSpPr/>
          <p:nvPr/>
        </p:nvSpPr>
        <p:spPr>
          <a:xfrm>
            <a:off x="5683778" y="3569970"/>
            <a:ext cx="1828791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AB</a:t>
            </a:r>
            <a:r>
              <a:rPr kumimoji="1" lang="en-US" altLang="zh-CN" dirty="0"/>
              <a:t>=h(h</a:t>
            </a:r>
            <a:r>
              <a:rPr kumimoji="1" lang="en-US" altLang="zh-CN" baseline="-25000" dirty="0"/>
              <a:t>A</a:t>
            </a:r>
            <a:r>
              <a:rPr kumimoji="1" lang="en-US" altLang="zh-CN" dirty="0"/>
              <a:t>||h</a:t>
            </a:r>
            <a:r>
              <a:rPr kumimoji="1" lang="en-US" altLang="zh-CN" baseline="-25000" dirty="0"/>
              <a:t>B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4B3D42-CC8A-5842-8EC3-E8508FDDB455}"/>
              </a:ext>
            </a:extLst>
          </p:cNvPr>
          <p:cNvSpPr/>
          <p:nvPr/>
        </p:nvSpPr>
        <p:spPr>
          <a:xfrm>
            <a:off x="7030617" y="1950721"/>
            <a:ext cx="2990839" cy="594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ROOT=h(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AB</a:t>
            </a:r>
            <a:r>
              <a:rPr kumimoji="1" lang="en-US" altLang="zh-CN" dirty="0"/>
              <a:t>||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71F1121-080D-4C45-92D0-FA4B0BC8055D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39231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55CEBE7-6F64-F741-BC60-42232B7F2906}"/>
              </a:ext>
            </a:extLst>
          </p:cNvPr>
          <p:cNvCxnSpPr>
            <a:cxnSpLocks/>
          </p:cNvCxnSpPr>
          <p:nvPr/>
        </p:nvCxnSpPr>
        <p:spPr>
          <a:xfrm>
            <a:off x="5392312" y="4663440"/>
            <a:ext cx="200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2E4D811-728B-1649-AED0-378BD5DD20D1}"/>
              </a:ext>
            </a:extLst>
          </p:cNvPr>
          <p:cNvCxnSpPr>
            <a:cxnSpLocks/>
          </p:cNvCxnSpPr>
          <p:nvPr/>
        </p:nvCxnSpPr>
        <p:spPr>
          <a:xfrm flipV="1">
            <a:off x="739256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F351638-1B5A-FD4F-93B4-6DABA95F83FC}"/>
              </a:ext>
            </a:extLst>
          </p:cNvPr>
          <p:cNvCxnSpPr>
            <a:cxnSpLocks/>
          </p:cNvCxnSpPr>
          <p:nvPr/>
        </p:nvCxnSpPr>
        <p:spPr>
          <a:xfrm flipV="1">
            <a:off x="6392437" y="41529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6FF798D-DE9B-3D45-AA5A-6FE3ADD6D033}"/>
              </a:ext>
            </a:extLst>
          </p:cNvPr>
          <p:cNvCxnSpPr>
            <a:cxnSpLocks/>
          </p:cNvCxnSpPr>
          <p:nvPr/>
        </p:nvCxnSpPr>
        <p:spPr>
          <a:xfrm flipV="1">
            <a:off x="963665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017DD9D-A4EA-0A47-A064-A09403D7198E}"/>
              </a:ext>
            </a:extLst>
          </p:cNvPr>
          <p:cNvCxnSpPr>
            <a:cxnSpLocks/>
          </p:cNvCxnSpPr>
          <p:nvPr/>
        </p:nvCxnSpPr>
        <p:spPr>
          <a:xfrm>
            <a:off x="9636652" y="4663440"/>
            <a:ext cx="200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1CCAEE4-131D-D148-8274-9A5599E81586}"/>
              </a:ext>
            </a:extLst>
          </p:cNvPr>
          <p:cNvCxnSpPr>
            <a:cxnSpLocks/>
          </p:cNvCxnSpPr>
          <p:nvPr/>
        </p:nvCxnSpPr>
        <p:spPr>
          <a:xfrm flipV="1">
            <a:off x="11636902" y="4674870"/>
            <a:ext cx="0" cy="37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6DD1DE2-F78A-994B-8448-67C5E4EAB82D}"/>
              </a:ext>
            </a:extLst>
          </p:cNvPr>
          <p:cNvCxnSpPr>
            <a:cxnSpLocks/>
          </p:cNvCxnSpPr>
          <p:nvPr/>
        </p:nvCxnSpPr>
        <p:spPr>
          <a:xfrm flipV="1">
            <a:off x="10636777" y="41529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992F3EC-1DE0-A64C-B982-487C55E15592}"/>
              </a:ext>
            </a:extLst>
          </p:cNvPr>
          <p:cNvCxnSpPr>
            <a:cxnSpLocks/>
          </p:cNvCxnSpPr>
          <p:nvPr/>
        </p:nvCxnSpPr>
        <p:spPr>
          <a:xfrm>
            <a:off x="6392437" y="3067050"/>
            <a:ext cx="42672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5F04743-9634-E14C-AEC8-DB82AEDC9A64}"/>
              </a:ext>
            </a:extLst>
          </p:cNvPr>
          <p:cNvCxnSpPr>
            <a:cxnSpLocks/>
          </p:cNvCxnSpPr>
          <p:nvPr/>
        </p:nvCxnSpPr>
        <p:spPr>
          <a:xfrm flipV="1">
            <a:off x="6426727" y="304800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7BC7622-B3AB-694B-97C4-932DDD0FD3A0}"/>
              </a:ext>
            </a:extLst>
          </p:cNvPr>
          <p:cNvCxnSpPr>
            <a:cxnSpLocks/>
          </p:cNvCxnSpPr>
          <p:nvPr/>
        </p:nvCxnSpPr>
        <p:spPr>
          <a:xfrm flipV="1">
            <a:off x="10659637" y="307467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3F72D5C-5954-5740-9055-132846906134}"/>
              </a:ext>
            </a:extLst>
          </p:cNvPr>
          <p:cNvCxnSpPr>
            <a:cxnSpLocks/>
          </p:cNvCxnSpPr>
          <p:nvPr/>
        </p:nvCxnSpPr>
        <p:spPr>
          <a:xfrm flipV="1">
            <a:off x="8276482" y="2556510"/>
            <a:ext cx="0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86D0D33-B165-1E42-85F9-B8AF87029B10}"/>
              </a:ext>
            </a:extLst>
          </p:cNvPr>
          <p:cNvSpPr txBox="1"/>
          <p:nvPr/>
        </p:nvSpPr>
        <p:spPr>
          <a:xfrm>
            <a:off x="6129547" y="4673084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65C71-ECDA-7A41-864E-5E7454E59C2B}"/>
              </a:ext>
            </a:extLst>
          </p:cNvPr>
          <p:cNvSpPr txBox="1"/>
          <p:nvPr/>
        </p:nvSpPr>
        <p:spPr>
          <a:xfrm>
            <a:off x="8034543" y="3109318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833404-0692-814C-B155-8D2AF5FCD6B5}"/>
              </a:ext>
            </a:extLst>
          </p:cNvPr>
          <p:cNvSpPr txBox="1"/>
          <p:nvPr/>
        </p:nvSpPr>
        <p:spPr>
          <a:xfrm>
            <a:off x="10368173" y="4673084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h()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DADC2C-8E52-554A-BFC0-B4858D2C3BC0}"/>
              </a:ext>
            </a:extLst>
          </p:cNvPr>
          <p:cNvSpPr/>
          <p:nvPr/>
        </p:nvSpPr>
        <p:spPr>
          <a:xfrm>
            <a:off x="9590942" y="3585210"/>
            <a:ext cx="1828791" cy="5943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CD</a:t>
            </a:r>
            <a:r>
              <a:rPr kumimoji="1" lang="en-US" altLang="zh-CN" dirty="0"/>
              <a:t>=h(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C</a:t>
            </a:r>
            <a:r>
              <a:rPr kumimoji="1" lang="en-US" altLang="zh-CN" dirty="0"/>
              <a:t>||</a:t>
            </a:r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96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FE38E-7B8D-DD4F-8177-33FD77F8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CAE4F-6019-B444-81CA-C02A5B77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59915"/>
            <a:ext cx="11631930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2k,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2k+1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Sperate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sub-intervals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belongs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2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lazy-tag,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means that it is temporarily suspended and will be executed in subsequent operations 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88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2705-FF4F-DA44-A731-E98F8B98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E99C0-0257-9B4A-8741-1830805BB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8514D2-47B1-EB42-A194-EE2A7F20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7608"/>
            <a:ext cx="9712603" cy="60952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F594D8-583E-D048-BFF6-DBF1D30B6379}"/>
              </a:ext>
            </a:extLst>
          </p:cNvPr>
          <p:cNvSpPr txBox="1"/>
          <p:nvPr/>
        </p:nvSpPr>
        <p:spPr>
          <a:xfrm>
            <a:off x="5775959" y="322500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[3,12]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DEB54-A783-6D4F-AC06-127814052372}"/>
              </a:ext>
            </a:extLst>
          </p:cNvPr>
          <p:cNvSpPr txBox="1"/>
          <p:nvPr/>
        </p:nvSpPr>
        <p:spPr>
          <a:xfrm>
            <a:off x="4035491" y="1509713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[3,6]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DD4A1A-3006-3E4A-A08F-F69A20F7C0ED}"/>
              </a:ext>
            </a:extLst>
          </p:cNvPr>
          <p:cNvSpPr txBox="1"/>
          <p:nvPr/>
        </p:nvSpPr>
        <p:spPr>
          <a:xfrm>
            <a:off x="7576722" y="1458473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[7,12]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A44C24-5364-124A-87AF-A9F144C03246}"/>
              </a:ext>
            </a:extLst>
          </p:cNvPr>
          <p:cNvSpPr txBox="1"/>
          <p:nvPr/>
        </p:nvSpPr>
        <p:spPr>
          <a:xfrm>
            <a:off x="7324481" y="1962742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2815C-E69F-274E-9DA3-7FB8E26DD92F}"/>
              </a:ext>
            </a:extLst>
          </p:cNvPr>
          <p:cNvSpPr txBox="1"/>
          <p:nvPr/>
        </p:nvSpPr>
        <p:spPr>
          <a:xfrm>
            <a:off x="2425496" y="2733132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[3,3]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243DB3-2EA2-F749-A0FD-C5A2D3773202}"/>
              </a:ext>
            </a:extLst>
          </p:cNvPr>
          <p:cNvSpPr txBox="1"/>
          <p:nvPr/>
        </p:nvSpPr>
        <p:spPr>
          <a:xfrm>
            <a:off x="5454836" y="2691155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[4,6]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ED8F1D-7B0F-2A4D-A32A-E4DD380FE296}"/>
              </a:ext>
            </a:extLst>
          </p:cNvPr>
          <p:cNvSpPr txBox="1"/>
          <p:nvPr/>
        </p:nvSpPr>
        <p:spPr>
          <a:xfrm>
            <a:off x="388620" y="691832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[3,12]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0F397C-FE3C-5D40-BFF6-5828784A8E89}"/>
              </a:ext>
            </a:extLst>
          </p:cNvPr>
          <p:cNvSpPr txBox="1"/>
          <p:nvPr/>
        </p:nvSpPr>
        <p:spPr>
          <a:xfrm>
            <a:off x="5300702" y="3214196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Lazy-tag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9E50936-9B25-8443-9B3D-13705B3F473B}"/>
              </a:ext>
            </a:extLst>
          </p:cNvPr>
          <p:cNvCxnSpPr/>
          <p:nvPr/>
        </p:nvCxnSpPr>
        <p:spPr>
          <a:xfrm flipH="1">
            <a:off x="4357688" y="691832"/>
            <a:ext cx="1336813" cy="748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B38361D-F753-B74F-A078-DC7FC5B4A70E}"/>
              </a:ext>
            </a:extLst>
          </p:cNvPr>
          <p:cNvCxnSpPr>
            <a:cxnSpLocks/>
          </p:cNvCxnSpPr>
          <p:nvPr/>
        </p:nvCxnSpPr>
        <p:spPr>
          <a:xfrm>
            <a:off x="6497501" y="658947"/>
            <a:ext cx="1426387" cy="82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9E2D493-2BEB-664E-8106-007FA0CAB569}"/>
              </a:ext>
            </a:extLst>
          </p:cNvPr>
          <p:cNvCxnSpPr>
            <a:cxnSpLocks/>
          </p:cNvCxnSpPr>
          <p:nvPr/>
        </p:nvCxnSpPr>
        <p:spPr>
          <a:xfrm flipH="1">
            <a:off x="2857500" y="1890508"/>
            <a:ext cx="1216977" cy="842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0D7150B-687B-5E4C-9951-33B4F0F9C521}"/>
              </a:ext>
            </a:extLst>
          </p:cNvPr>
          <p:cNvCxnSpPr>
            <a:cxnSpLocks/>
          </p:cNvCxnSpPr>
          <p:nvPr/>
        </p:nvCxnSpPr>
        <p:spPr>
          <a:xfrm>
            <a:off x="4682489" y="1834858"/>
            <a:ext cx="913000" cy="87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2B9F366-5D22-DF40-847C-627F6FC60C5F}"/>
              </a:ext>
            </a:extLst>
          </p:cNvPr>
          <p:cNvSpPr txBox="1"/>
          <p:nvPr/>
        </p:nvSpPr>
        <p:spPr>
          <a:xfrm>
            <a:off x="3835758" y="3991894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[3,3]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33F1A03-B572-B940-AC7E-6E68CEB0101B}"/>
              </a:ext>
            </a:extLst>
          </p:cNvPr>
          <p:cNvCxnSpPr>
            <a:cxnSpLocks/>
          </p:cNvCxnSpPr>
          <p:nvPr/>
        </p:nvCxnSpPr>
        <p:spPr>
          <a:xfrm>
            <a:off x="3434668" y="3649117"/>
            <a:ext cx="447721" cy="41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2C6651D-CA4F-1E4F-9F4E-A71971F85A52}"/>
              </a:ext>
            </a:extLst>
          </p:cNvPr>
          <p:cNvSpPr txBox="1"/>
          <p:nvPr/>
        </p:nvSpPr>
        <p:spPr>
          <a:xfrm>
            <a:off x="3185159" y="4371895"/>
            <a:ext cx="14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Update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33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EF7AF-8F81-3F4A-BD97-1B91D431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55534-B1EA-DA47-B2E6-6D8CA0B9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delegate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lvl="2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zero-outdegree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voters’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stakes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Preorder(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T.root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holder: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Hardcode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Merkle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1"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4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FADA2-2B73-E14A-BD03-F8461E99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3EBF3-6EEC-9A44-9157-993F8673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voter’s LVP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voter’s total voting power minus LVP,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his actual votes.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voter’s NVP, and then update other voters’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candidate of the voter’s NVP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by t.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LVPs of the nodes on the path from the voter to the voter’s NVP.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1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8E830-AB99-7643-A126-6951A5EA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34C9D-FFE6-6D4D-99F9-1667A736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91513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node’s preorder index is always smaller than its children’s.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Preorder indexes of a node’s children are successive to the node’s preorder index.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voter votes, only his children’s NVP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be updated, which should be at least the voter’s preorder index.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4,5,6,7,8’s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NVP.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795AB1-269F-8B40-8524-898FE46E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0" y="222384"/>
            <a:ext cx="4371976" cy="33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3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74DC-A683-BC4B-8B7A-88D769FA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04DFE-F5AA-424B-A692-02919D4BF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396286" cy="4351338"/>
          </a:xfrm>
        </p:spPr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successive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1,2,3,4,5,6,6,5,4,7,8,8,7,3,2,9,10,10,11,11,12,12,9,1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leftbracket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leftbracket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8-&gt;1,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1-11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1, 2, 3, 4, 5, 6, 6, 5, 4, 7, 8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1EE07-4161-7944-AD99-1E0442EE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87" y="365125"/>
            <a:ext cx="2674422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1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24130-7F4C-5E4A-84A5-1F64CA91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LVP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96CDB-2480-224A-84EA-2F231E6D3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6287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interval;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path,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twice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“s”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LVP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s[1-11]+=8</a:t>
            </a:r>
          </a:p>
          <a:p>
            <a:pPr lvl="1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w.r.t.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6C01EE-61D1-0D41-BA16-8753B8B1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87" y="365125"/>
            <a:ext cx="2674422" cy="2921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F9B11A-BF7C-C549-98E6-35D91AE76D27}"/>
              </a:ext>
            </a:extLst>
          </p:cNvPr>
          <p:cNvSpPr txBox="1"/>
          <p:nvPr/>
        </p:nvSpPr>
        <p:spPr>
          <a:xfrm>
            <a:off x="9140568" y="3387210"/>
            <a:ext cx="3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1, 2, 3, 4, 5, 6, 6, 5, 4, 7, 8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EFF29D-8D6F-664D-930B-77B1E09331B6}"/>
              </a:ext>
            </a:extLst>
          </p:cNvPr>
          <p:cNvSpPr/>
          <p:nvPr/>
        </p:nvSpPr>
        <p:spPr>
          <a:xfrm>
            <a:off x="838200" y="3880781"/>
            <a:ext cx="10953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node.LVP</a:t>
            </a:r>
            <a:r>
              <a:rPr kumimoji="1"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s[</a:t>
            </a:r>
            <a:r>
              <a:rPr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node.leftbracket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− s[</a:t>
            </a:r>
            <a:r>
              <a:rPr lang="en-US" altLang="zh-CN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node.rightbracket</a:t>
            </a:r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zh-CN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73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/>
              <a:t>Autonomous System Research (</a:t>
            </a:r>
            <a:r>
              <a:rPr lang="en-US" altLang="zh-CN" dirty="0" err="1"/>
              <a:t>ASResearch</a:t>
            </a:r>
            <a:r>
              <a:rPr lang="en-US" altLang="zh-CN" dirty="0"/>
              <a:t>) </a:t>
            </a:r>
            <a:r>
              <a:rPr lang="zh-CN" altLang="en-US" dirty="0"/>
              <a:t>由多位从事区块链研究的硕士、博士组成，拥有扎实的学术研究能力，致力于通过坚实的研究进行创新，并通过创新推动整个区块链行业的发展。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652BF3-852D-BB42-AFB0-1EC52F5F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1552388"/>
            <a:ext cx="1101165" cy="1101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02AD61-1BE8-7A41-BBA5-79CBE58F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165" y="1552388"/>
            <a:ext cx="1101165" cy="11011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701CA8-3F38-F64A-BC71-A15B4408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0" y="1552388"/>
            <a:ext cx="1101165" cy="11011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EB682C-782A-814A-9FE9-44E84CF29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2653553"/>
            <a:ext cx="1187263" cy="11872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D0501F-4E11-B949-90DD-DDA7B7F9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165" y="2653553"/>
            <a:ext cx="1187263" cy="11872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3E9470-861E-754F-96FE-CA6412A91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30" y="2653553"/>
            <a:ext cx="1187263" cy="11872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DD27D0-0963-C04D-8CBF-6EB37CCEC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0" y="3840816"/>
            <a:ext cx="1161490" cy="11614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7F0367-6017-9E47-9D40-BD04BB079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166" y="3840817"/>
            <a:ext cx="1161490" cy="11614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2FB6B7-BC9F-7E48-BD09-106859F13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5681569"/>
            <a:ext cx="508000" cy="50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228861-4CEE-E848-92B4-D95FE4AB9B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8219" y="5681569"/>
            <a:ext cx="508000" cy="50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537A1E-537C-5143-BA71-6F24E21F32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6538" y="5681569"/>
            <a:ext cx="508000" cy="50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1C8D2C-647C-C346-BA3E-A1A52BE167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4857" y="5681569"/>
            <a:ext cx="508000" cy="50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2D5C23-791D-6F44-9785-2A31B52E48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3176" y="5681569"/>
            <a:ext cx="508000" cy="50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A8B462-C063-4940-85BB-B937D0A52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31495" y="5681569"/>
            <a:ext cx="508000" cy="50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FD99C7-6D13-D44F-8600-A50B88B9CC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8475" y="5679888"/>
            <a:ext cx="508000" cy="50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C508BD5-7F7A-324D-9EF1-71F8E1EDA421}"/>
              </a:ext>
            </a:extLst>
          </p:cNvPr>
          <p:cNvSpPr/>
          <p:nvPr/>
        </p:nvSpPr>
        <p:spPr>
          <a:xfrm>
            <a:off x="1324486" y="634047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分布式系统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BA1B8A-D572-954F-9FF8-1B0CF5D348AA}"/>
              </a:ext>
            </a:extLst>
          </p:cNvPr>
          <p:cNvSpPr/>
          <p:nvPr/>
        </p:nvSpPr>
        <p:spPr>
          <a:xfrm>
            <a:off x="2812109" y="634047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密码学</a:t>
            </a:r>
            <a:endParaRPr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D9D424-3A0C-C34C-9709-CA5D8828AEF2}"/>
              </a:ext>
            </a:extLst>
          </p:cNvPr>
          <p:cNvSpPr/>
          <p:nvPr/>
        </p:nvSpPr>
        <p:spPr>
          <a:xfrm>
            <a:off x="3911806" y="6340474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共识机制</a:t>
            </a:r>
            <a:endParaRPr lang="zh-CN" altLang="en-US" sz="1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BBC4BB2-DDD3-894B-9494-E9C29A9302FC}"/>
              </a:ext>
            </a:extLst>
          </p:cNvPr>
          <p:cNvSpPr/>
          <p:nvPr/>
        </p:nvSpPr>
        <p:spPr>
          <a:xfrm>
            <a:off x="5248747" y="634047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经济学</a:t>
            </a:r>
            <a:endParaRPr lang="zh-CN" altLang="en-US" sz="1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0D8C51-A7FD-3646-9540-56D0D6ADBEF1}"/>
              </a:ext>
            </a:extLst>
          </p:cNvPr>
          <p:cNvSpPr/>
          <p:nvPr/>
        </p:nvSpPr>
        <p:spPr>
          <a:xfrm>
            <a:off x="6526141" y="634047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治理</a:t>
            </a:r>
            <a:endParaRPr lang="zh-CN" altLang="en-US" sz="1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D677DF0-9545-E140-AA79-5B858D4281B0}"/>
              </a:ext>
            </a:extLst>
          </p:cNvPr>
          <p:cNvSpPr/>
          <p:nvPr/>
        </p:nvSpPr>
        <p:spPr>
          <a:xfrm>
            <a:off x="7467994" y="634047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零知识证明</a:t>
            </a:r>
            <a:endParaRPr lang="zh-CN" altLang="en-US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D0C9EE7-F55B-FA49-946A-B2BFBD55F118}"/>
              </a:ext>
            </a:extLst>
          </p:cNvPr>
          <p:cNvSpPr/>
          <p:nvPr/>
        </p:nvSpPr>
        <p:spPr>
          <a:xfrm>
            <a:off x="9310221" y="6340474"/>
            <a:ext cx="8178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虚拟机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0843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1541" y="4803300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21541" y="3673651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30521" y="2573459"/>
            <a:ext cx="7667662" cy="662940"/>
            <a:chOff x="3819" y="1279"/>
            <a:chExt cx="6236" cy="783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79"/>
              <a:ext cx="1207" cy="783"/>
              <a:chOff x="1643207" y="2720516"/>
              <a:chExt cx="766599" cy="79046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506" y="2722182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07" y="2777824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3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7CF6-1271-BB43-9C49-3DE0973F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D4DB7E-F892-B14A-A54A-32B194C5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4" y="2395818"/>
            <a:ext cx="3997179" cy="3592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4CF93A-7F6B-564B-A33E-E7AEA54E8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58" y="2395818"/>
            <a:ext cx="3997179" cy="35926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9528EA-226B-084B-BE40-F99338FE1483}"/>
              </a:ext>
            </a:extLst>
          </p:cNvPr>
          <p:cNvSpPr/>
          <p:nvPr/>
        </p:nvSpPr>
        <p:spPr>
          <a:xfrm>
            <a:off x="1683074" y="6006354"/>
            <a:ext cx="2967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Voting by delegate chain tail.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20EDF8-F17E-A547-B965-F4ADE0C44016}"/>
              </a:ext>
            </a:extLst>
          </p:cNvPr>
          <p:cNvSpPr/>
          <p:nvPr/>
        </p:nvSpPr>
        <p:spPr>
          <a:xfrm>
            <a:off x="7250156" y="6006354"/>
            <a:ext cx="3066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Voting by delegate chain root.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D80B7C-5F86-A645-9E42-B3D12E815378}"/>
              </a:ext>
            </a:extLst>
          </p:cNvPr>
          <p:cNvSpPr/>
          <p:nvPr/>
        </p:nvSpPr>
        <p:spPr>
          <a:xfrm>
            <a:off x="999564" y="1690688"/>
            <a:ext cx="958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https://github.com/freeof123/liquid-voting/tree/master/ether-eval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366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30521" y="6054078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126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4774393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21541" y="3673651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30521" y="2573459"/>
            <a:ext cx="7667662" cy="662940"/>
            <a:chOff x="3819" y="1279"/>
            <a:chExt cx="6236" cy="783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79"/>
              <a:ext cx="1207" cy="783"/>
              <a:chOff x="1643207" y="2720516"/>
              <a:chExt cx="766599" cy="790468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506" y="2722182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07" y="2777824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3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6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7CF6-1271-BB43-9C49-3DE0973F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DBD88-7EA5-6F46-B7BC-A4030DCE6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massage</a:t>
            </a: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off-chain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maybe more problems like this, initiation data 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9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851E6-4B30-F147-A12B-CD70DD066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090" y="2212585"/>
            <a:ext cx="2401078" cy="1325563"/>
          </a:xfrm>
        </p:spPr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555D08-74A6-5C4C-B0B9-635805090285}"/>
              </a:ext>
            </a:extLst>
          </p:cNvPr>
          <p:cNvSpPr/>
          <p:nvPr/>
        </p:nvSpPr>
        <p:spPr>
          <a:xfrm>
            <a:off x="4383832" y="3538148"/>
            <a:ext cx="3424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https://arxiv.org/abs/1911.08774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7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30521" y="1527754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3546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Introducing Voting on Blockchain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67527" y="2546215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2987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Liquid Voting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67527" y="3553289"/>
            <a:ext cx="7667662" cy="662093"/>
            <a:chOff x="3819" y="1282"/>
            <a:chExt cx="6236" cy="782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420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Voting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25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blockchain community, democracy is quite essential.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voting to decide almost everything for blockchain, like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DPoS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DAO, BIP, EIP, and etc..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Communities outside blockchain also wants voting with blockchain.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35B842-F3A9-5D4F-8A96-06157EB5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56" y="2579220"/>
            <a:ext cx="4414092" cy="24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7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Democracy/Voting on blockchain has many advantages.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Self-tallying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Yet, different voting mechanisms matter a lot.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FA6C40-A6EA-A840-9A13-953405D0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70641"/>
            <a:ext cx="5056094" cy="22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70605-1073-CE47-A993-3B99B664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Democracy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Blockchain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8FE3E-3EA4-E64A-865E-C750F8EE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1" y="1839912"/>
            <a:ext cx="7648575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Basically, there are 3 different voting/democracy mechanisms.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democracy, like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democracy, like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DPoS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Democracy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0AC62-C446-5747-A29D-E55F3531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32" y="4015580"/>
            <a:ext cx="3639671" cy="2593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F06265-3062-F34B-9E46-C7D959E8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93082"/>
            <a:ext cx="3983878" cy="203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5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9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67527" y="510140"/>
            <a:ext cx="7667662" cy="662093"/>
            <a:chOff x="3819" y="1282"/>
            <a:chExt cx="6236" cy="782"/>
          </a:xfrm>
        </p:grpSpPr>
        <p:sp>
          <p:nvSpPr>
            <p:cNvPr id="51" name="对角圆角矩形 60"/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2" name="直角三角形 41"/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3" name="直角三角形 42"/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1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5808" y="1389"/>
              <a:ext cx="1093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About Us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B3182D-E34A-B440-8F8A-2593FFB498F4}"/>
              </a:ext>
            </a:extLst>
          </p:cNvPr>
          <p:cNvGrpSpPr/>
          <p:nvPr/>
        </p:nvGrpSpPr>
        <p:grpSpPr>
          <a:xfrm>
            <a:off x="2222688" y="2585812"/>
            <a:ext cx="7668809" cy="662940"/>
            <a:chOff x="3819" y="2441"/>
            <a:chExt cx="6236" cy="783"/>
          </a:xfrm>
        </p:grpSpPr>
        <p:sp>
          <p:nvSpPr>
            <p:cNvPr id="58" name="对角圆角矩形 57">
              <a:extLst>
                <a:ext uri="{FF2B5EF4-FFF2-40B4-BE49-F238E27FC236}">
                  <a16:creationId xmlns:a16="http://schemas.microsoft.com/office/drawing/2014/main" id="{05566314-4E07-5A4F-8838-95567CEF1E8F}"/>
                </a:ext>
              </a:extLst>
            </p:cNvPr>
            <p:cNvSpPr/>
            <p:nvPr/>
          </p:nvSpPr>
          <p:spPr bwMode="auto">
            <a:xfrm>
              <a:off x="3819" y="2550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94F006C-7D40-214B-92DF-EEC1B41C3A29}"/>
                </a:ext>
              </a:extLst>
            </p:cNvPr>
            <p:cNvGrpSpPr/>
            <p:nvPr/>
          </p:nvGrpSpPr>
          <p:grpSpPr>
            <a:xfrm>
              <a:off x="4275" y="2441"/>
              <a:ext cx="1205" cy="783"/>
              <a:chOff x="4275" y="1287"/>
              <a:chExt cx="1205" cy="7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6582A62-43F8-4B45-B2CD-4DA3FABD4527}"/>
                  </a:ext>
                </a:extLst>
              </p:cNvPr>
              <p:cNvSpPr/>
              <p:nvPr/>
            </p:nvSpPr>
            <p:spPr bwMode="auto">
              <a:xfrm>
                <a:off x="4275" y="1287"/>
                <a:ext cx="982" cy="782"/>
              </a:xfrm>
              <a:prstGeom prst="rect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62" name="直角三角形 61">
                <a:extLst>
                  <a:ext uri="{FF2B5EF4-FFF2-40B4-BE49-F238E27FC236}">
                    <a16:creationId xmlns:a16="http://schemas.microsoft.com/office/drawing/2014/main" id="{DD243BBC-287A-4A42-A2BC-0B825C14DD40}"/>
                  </a:ext>
                </a:extLst>
              </p:cNvPr>
              <p:cNvSpPr/>
              <p:nvPr/>
            </p:nvSpPr>
            <p:spPr bwMode="auto">
              <a:xfrm>
                <a:off x="5258" y="1287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51759A2-204F-FD4D-AEAC-6D637ADF97D5}"/>
                  </a:ext>
                </a:extLst>
              </p:cNvPr>
              <p:cNvSpPr/>
              <p:nvPr/>
            </p:nvSpPr>
            <p:spPr bwMode="auto">
              <a:xfrm>
                <a:off x="4624" y="1344"/>
                <a:ext cx="274" cy="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Ebrima" panose="02000000000000000000" pitchFamily="2" charset="0"/>
                  </a:rPr>
                  <a:t>3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2" name="直角三角形 71">
                <a:extLst>
                  <a:ext uri="{FF2B5EF4-FFF2-40B4-BE49-F238E27FC236}">
                    <a16:creationId xmlns:a16="http://schemas.microsoft.com/office/drawing/2014/main" id="{C9D4640D-9F3E-7E46-9456-7A4D8E17C39D}"/>
                  </a:ext>
                </a:extLst>
              </p:cNvPr>
              <p:cNvSpPr/>
              <p:nvPr/>
            </p:nvSpPr>
            <p:spPr bwMode="auto">
              <a:xfrm flipV="1">
                <a:off x="5258" y="1958"/>
                <a:ext cx="222" cy="112"/>
              </a:xfrm>
              <a:prstGeom prst="rtTriangle">
                <a:avLst/>
              </a:prstGeom>
              <a:solidFill>
                <a:srgbClr val="FB9205">
                  <a:alpha val="77255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86866C8-6492-E84D-A248-AC185EF67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40"/>
              <a:ext cx="343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133" dirty="0">
                  <a:solidFill>
                    <a:srgbClr val="E67708"/>
                  </a:solidFill>
                  <a:latin typeface="+mn-ea"/>
                  <a:ea typeface="+mn-ea"/>
                </a:rPr>
                <a:t>Liquid Democracy on Blockchain</a:t>
              </a:r>
              <a:endParaRPr lang="zh-CN" altLang="en-US" sz="2133" dirty="0">
                <a:latin typeface="+mn-ea"/>
                <a:ea typeface="+mn-ea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9E699C03-9C9E-8F4A-9173-FE7BCCCEFCA9}"/>
              </a:ext>
            </a:extLst>
          </p:cNvPr>
          <p:cNvGrpSpPr/>
          <p:nvPr/>
        </p:nvGrpSpPr>
        <p:grpSpPr>
          <a:xfrm>
            <a:off x="2222688" y="1560639"/>
            <a:ext cx="7667662" cy="662093"/>
            <a:chOff x="3819" y="1282"/>
            <a:chExt cx="6236" cy="782"/>
          </a:xfrm>
        </p:grpSpPr>
        <p:sp>
          <p:nvSpPr>
            <p:cNvPr id="74" name="对角圆角矩形 60">
              <a:extLst>
                <a:ext uri="{FF2B5EF4-FFF2-40B4-BE49-F238E27FC236}">
                  <a16:creationId xmlns:a16="http://schemas.microsoft.com/office/drawing/2014/main" id="{541C98F9-B635-9148-9D50-E897DC3EAA8B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935DDA8-56CE-024C-AC9B-6A3C47C59DF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A50E5A47-3181-2D42-8DDE-61774C335AF5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直角三角形 77">
                <a:extLst>
                  <a:ext uri="{FF2B5EF4-FFF2-40B4-BE49-F238E27FC236}">
                    <a16:creationId xmlns:a16="http://schemas.microsoft.com/office/drawing/2014/main" id="{DC8F157E-E81F-ED4A-81ED-3DF5DBE45EF9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直角三角形 78">
                <a:extLst>
                  <a:ext uri="{FF2B5EF4-FFF2-40B4-BE49-F238E27FC236}">
                    <a16:creationId xmlns:a16="http://schemas.microsoft.com/office/drawing/2014/main" id="{306399EA-F22D-3140-AA19-6E0DA234DFD8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BE4A775-57B0-D94B-8ACB-6667C857EC01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2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770053-B70E-EF46-91C4-8E07DC088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995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Introducing Democracy on Blockchain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D3B760-1CAD-304F-A73D-CB8C7F5C4C90}"/>
              </a:ext>
            </a:extLst>
          </p:cNvPr>
          <p:cNvGrpSpPr/>
          <p:nvPr/>
        </p:nvGrpSpPr>
        <p:grpSpPr>
          <a:xfrm>
            <a:off x="2267527" y="5794904"/>
            <a:ext cx="7667662" cy="662093"/>
            <a:chOff x="3819" y="1282"/>
            <a:chExt cx="6236" cy="782"/>
          </a:xfrm>
        </p:grpSpPr>
        <p:sp>
          <p:nvSpPr>
            <p:cNvPr id="82" name="对角圆角矩形 60">
              <a:extLst>
                <a:ext uri="{FF2B5EF4-FFF2-40B4-BE49-F238E27FC236}">
                  <a16:creationId xmlns:a16="http://schemas.microsoft.com/office/drawing/2014/main" id="{1E348E09-80D4-0B41-AC5F-F21F0DF7A2F5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9C6105E0-C93C-0044-8DDB-72889702A485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02F33914-7176-2141-B25A-05C019CE5AD8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6" name="直角三角形 85">
                <a:extLst>
                  <a:ext uri="{FF2B5EF4-FFF2-40B4-BE49-F238E27FC236}">
                    <a16:creationId xmlns:a16="http://schemas.microsoft.com/office/drawing/2014/main" id="{140C969D-982F-B74A-BC7C-30C9C92AA245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7" name="直角三角形 86">
                <a:extLst>
                  <a:ext uri="{FF2B5EF4-FFF2-40B4-BE49-F238E27FC236}">
                    <a16:creationId xmlns:a16="http://schemas.microsoft.com/office/drawing/2014/main" id="{A1F7F1A0-C145-5F4A-8F14-E24237E0A797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891C9A-38C5-734B-87BD-9337B9798B65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6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A569AF7-FC96-EB4F-912A-82363F68A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64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Conclusion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1E9289-6AE5-794F-9375-0C09140EB183}"/>
              </a:ext>
            </a:extLst>
          </p:cNvPr>
          <p:cNvGrpSpPr/>
          <p:nvPr/>
        </p:nvGrpSpPr>
        <p:grpSpPr>
          <a:xfrm>
            <a:off x="2230521" y="4658474"/>
            <a:ext cx="7667662" cy="662093"/>
            <a:chOff x="3819" y="1282"/>
            <a:chExt cx="6236" cy="782"/>
          </a:xfrm>
        </p:grpSpPr>
        <p:sp>
          <p:nvSpPr>
            <p:cNvPr id="90" name="对角圆角矩形 60">
              <a:extLst>
                <a:ext uri="{FF2B5EF4-FFF2-40B4-BE49-F238E27FC236}">
                  <a16:creationId xmlns:a16="http://schemas.microsoft.com/office/drawing/2014/main" id="{5B2170F3-1174-9249-8202-C5FA48233F33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4B9AF039-DA9C-0748-BBB4-B73E86FD57D2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DD5DD12B-3E4E-5842-BC64-2E4DC5C83783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4" name="直角三角形 93">
                <a:extLst>
                  <a:ext uri="{FF2B5EF4-FFF2-40B4-BE49-F238E27FC236}">
                    <a16:creationId xmlns:a16="http://schemas.microsoft.com/office/drawing/2014/main" id="{766BC031-EF2A-9F41-BE7F-3D1799785C2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5" name="直角三角形 94">
                <a:extLst>
                  <a:ext uri="{FF2B5EF4-FFF2-40B4-BE49-F238E27FC236}">
                    <a16:creationId xmlns:a16="http://schemas.microsoft.com/office/drawing/2014/main" id="{A5CB3D53-36D3-E342-A24E-A9646964934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D77125D-49BA-1F48-A0A8-4F9DF0ED5E52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5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8894307-14BF-AE4F-AABD-E84ED3FA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1202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Evaluation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7C6AC99-BB00-264C-A193-EC566367BE48}"/>
              </a:ext>
            </a:extLst>
          </p:cNvPr>
          <p:cNvGrpSpPr/>
          <p:nvPr/>
        </p:nvGrpSpPr>
        <p:grpSpPr>
          <a:xfrm>
            <a:off x="2267527" y="3553289"/>
            <a:ext cx="7667662" cy="662093"/>
            <a:chOff x="3819" y="1282"/>
            <a:chExt cx="6236" cy="782"/>
          </a:xfrm>
        </p:grpSpPr>
        <p:sp>
          <p:nvSpPr>
            <p:cNvPr id="98" name="对角圆角矩形 60">
              <a:extLst>
                <a:ext uri="{FF2B5EF4-FFF2-40B4-BE49-F238E27FC236}">
                  <a16:creationId xmlns:a16="http://schemas.microsoft.com/office/drawing/2014/main" id="{12493B60-2AD0-A14C-BD0C-EBA032F5695A}"/>
                </a:ext>
              </a:extLst>
            </p:cNvPr>
            <p:cNvSpPr/>
            <p:nvPr/>
          </p:nvSpPr>
          <p:spPr bwMode="auto">
            <a:xfrm>
              <a:off x="3819" y="1389"/>
              <a:ext cx="6236" cy="567"/>
            </a:xfrm>
            <a:prstGeom prst="round2Diag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zh-CN" altLang="en-US" sz="2133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049B77-955A-8D41-959F-D653046A05A3}"/>
                </a:ext>
              </a:extLst>
            </p:cNvPr>
            <p:cNvGrpSpPr/>
            <p:nvPr/>
          </p:nvGrpSpPr>
          <p:grpSpPr bwMode="auto">
            <a:xfrm>
              <a:off x="4255" y="1282"/>
              <a:ext cx="1207" cy="782"/>
              <a:chOff x="1643225" y="2720516"/>
              <a:chExt cx="766581" cy="78880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4E031B1-FF46-464E-B378-9C7A66CECB7A}"/>
                  </a:ext>
                </a:extLst>
              </p:cNvPr>
              <p:cNvSpPr/>
              <p:nvPr/>
            </p:nvSpPr>
            <p:spPr>
              <a:xfrm>
                <a:off x="1645072" y="2720516"/>
                <a:ext cx="622672" cy="788802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2" name="直角三角形 101">
                <a:extLst>
                  <a:ext uri="{FF2B5EF4-FFF2-40B4-BE49-F238E27FC236}">
                    <a16:creationId xmlns:a16="http://schemas.microsoft.com/office/drawing/2014/main" id="{C0FF93EA-E740-0049-B6D0-B5F8F194998F}"/>
                  </a:ext>
                </a:extLst>
              </p:cNvPr>
              <p:cNvSpPr/>
              <p:nvPr/>
            </p:nvSpPr>
            <p:spPr>
              <a:xfrm flipV="1">
                <a:off x="2267745" y="3395174"/>
                <a:ext cx="142061" cy="114144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3" name="直角三角形 102">
                <a:extLst>
                  <a:ext uri="{FF2B5EF4-FFF2-40B4-BE49-F238E27FC236}">
                    <a16:creationId xmlns:a16="http://schemas.microsoft.com/office/drawing/2014/main" id="{35148641-9C03-2545-827D-49135B1C3C2A}"/>
                  </a:ext>
                </a:extLst>
              </p:cNvPr>
              <p:cNvSpPr/>
              <p:nvPr/>
            </p:nvSpPr>
            <p:spPr>
              <a:xfrm>
                <a:off x="2266378" y="2720516"/>
                <a:ext cx="142061" cy="112872"/>
              </a:xfrm>
              <a:prstGeom prst="rtTriangle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40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133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1F459D20-91C0-EC4E-A3AC-362104E19756}"/>
                  </a:ext>
                </a:extLst>
              </p:cNvPr>
              <p:cNvSpPr/>
              <p:nvPr/>
            </p:nvSpPr>
            <p:spPr>
              <a:xfrm>
                <a:off x="1643225" y="2777823"/>
                <a:ext cx="620684" cy="615553"/>
              </a:xfrm>
              <a:prstGeom prst="rect">
                <a:avLst/>
              </a:prstGeom>
              <a:solidFill>
                <a:srgbClr val="00928F">
                  <a:alpha val="78039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sysClr val="window" lastClr="FFFFFF">
                    <a:alpha val="37000"/>
                  </a:sysClr>
                </a:outerShdw>
              </a:effectLst>
            </p:spPr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22910" indent="-6032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47725" indent="-12192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71905" indent="-18415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95450" indent="-244475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81356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7614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539365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901950" algn="l" defTabSz="725170" rtl="0" eaLnBrk="1" latinLnBrk="0" hangingPunct="1">
                  <a:defRPr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altLang="zh-CN" sz="2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4</a:t>
                </a:r>
                <a:endParaRPr lang="zh-CN" altLang="en-US" sz="2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82CEAB8-5E6A-AE4D-A05E-044EF891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1389"/>
              <a:ext cx="3868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1pPr>
              <a:lvl2pPr marL="422910" indent="-6032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2pPr>
              <a:lvl3pPr marL="847725" indent="-12192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3pPr>
              <a:lvl4pPr marL="1271905" indent="-18415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4pPr>
              <a:lvl5pPr marL="1695450" indent="-244475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5pPr>
              <a:lvl6pPr marL="181356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6pPr>
              <a:lvl7pPr marL="217614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7pPr>
              <a:lvl8pPr marL="2539365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8pPr>
              <a:lvl9pPr marL="2901950" algn="l" defTabSz="72517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/>
              </a:pPr>
              <a:r>
                <a:rPr lang="en-US" altLang="zh-CN" sz="2133" dirty="0">
                  <a:latin typeface="+mn-ea"/>
                  <a:ea typeface="+mn-ea"/>
                  <a:sym typeface="+mn-ea"/>
                </a:rPr>
                <a:t>Fast Algorithm for Liquid Democracy</a:t>
              </a:r>
              <a:endParaRPr lang="zh-CN" altLang="en-US" sz="2133" dirty="0">
                <a:latin typeface="+mn-ea"/>
                <a:ea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69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1852</Words>
  <Application>Microsoft Macintosh PowerPoint</Application>
  <PresentationFormat>宽屏</PresentationFormat>
  <Paragraphs>305</Paragraphs>
  <Slides>34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等线 Light</vt:lpstr>
      <vt:lpstr>PingFang SC</vt:lpstr>
      <vt:lpstr>Arial</vt:lpstr>
      <vt:lpstr>Cambria Math</vt:lpstr>
      <vt:lpstr>Times New Roman</vt:lpstr>
      <vt:lpstr>Office 主题​​</vt:lpstr>
      <vt:lpstr>A Fast Algorithm for Liquid Democracy Problem on Blockchain </vt:lpstr>
      <vt:lpstr>PowerPoint 演示文稿</vt:lpstr>
      <vt:lpstr>About Us</vt:lpstr>
      <vt:lpstr>PowerPoint 演示文稿</vt:lpstr>
      <vt:lpstr>Introducing Democracy on Blockchain</vt:lpstr>
      <vt:lpstr>Introducing Democracy on Blockchain</vt:lpstr>
      <vt:lpstr>Introducing Democracy on Blockchain</vt:lpstr>
      <vt:lpstr>PowerPoint 演示文稿</vt:lpstr>
      <vt:lpstr>PowerPoint 演示文稿</vt:lpstr>
      <vt:lpstr>Liquid Democracy</vt:lpstr>
      <vt:lpstr>Why Liquid Democracy</vt:lpstr>
      <vt:lpstr>Applications</vt:lpstr>
      <vt:lpstr>Blockchain</vt:lpstr>
      <vt:lpstr>Difficulty: real-time self tally requirement</vt:lpstr>
      <vt:lpstr>Example</vt:lpstr>
      <vt:lpstr>PowerPoint 演示文稿</vt:lpstr>
      <vt:lpstr>Preliminary: Problem</vt:lpstr>
      <vt:lpstr>Preliminary: smart contract</vt:lpstr>
      <vt:lpstr>Voting Process</vt:lpstr>
      <vt:lpstr>Algorithm: Overview</vt:lpstr>
      <vt:lpstr>Core</vt:lpstr>
      <vt:lpstr>Merkel Tree</vt:lpstr>
      <vt:lpstr>Interval Tree</vt:lpstr>
      <vt:lpstr>PowerPoint 演示文稿</vt:lpstr>
      <vt:lpstr>Prepare Period</vt:lpstr>
      <vt:lpstr>Voting Period: main function</vt:lpstr>
      <vt:lpstr>Find the NVP</vt:lpstr>
      <vt:lpstr>Update the LVP</vt:lpstr>
      <vt:lpstr>Update the LVP (cont’)</vt:lpstr>
      <vt:lpstr>PowerPoint 演示文稿</vt:lpstr>
      <vt:lpstr>Experiment</vt:lpstr>
      <vt:lpstr>PowerPoint 演示文稿</vt:lpstr>
      <vt:lpstr>Conclusion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Fast Algorithm for Liquid Democracy Problem  </dc:title>
  <dc:creator>Microsoft Office User</dc:creator>
  <cp:lastModifiedBy>Microsoft Office User</cp:lastModifiedBy>
  <cp:revision>74</cp:revision>
  <dcterms:created xsi:type="dcterms:W3CDTF">2019-11-12T02:41:30Z</dcterms:created>
  <dcterms:modified xsi:type="dcterms:W3CDTF">2020-09-10T07:38:25Z</dcterms:modified>
</cp:coreProperties>
</file>